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7104050" cy="10234600"/>
  <p:embeddedFontLst>
    <p:embeddedFont>
      <p:font typeface="Helvetica Neue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  <p:ext uri="GoogleSlidesCustomDataVersion2">
      <go:slidesCustomData xmlns:go="http://customooxmlschemas.google.com/" r:id="rId55" roundtripDataSignature="AMtx7miIuUisVlpYJ5sW4wMVlFciP4Ig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3" orient="horz"/>
        <p:guide pos="2237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992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3223">
          <p15:clr>
            <a:srgbClr val="F26B43"/>
          </p15:clr>
        </p15:guide>
        <p15:guide id="2" pos="2237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ZE-98NR0vYY?si=jLcpcjqqg_xrbEcJ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Créer un calque “DejaFait” qui s’affichera quand l’apprenant clique sur un des boutons et si la variable de l’Etape est à “VRAI”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Cela permet de dire à l’apprenant qu’il a déjà fait cette partie et qu’il n’est pas nécessaire de revenir dessus.</a:t>
            </a:r>
            <a:endParaRPr/>
          </a:p>
        </p:txBody>
      </p:sp>
      <p:sp>
        <p:nvSpPr>
          <p:cNvPr id="155" name="Google Shape;155;p10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l’image de fond.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le personnage, la forme et le bouton.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Animer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la forme avec un effet “estomper”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sous forme de paragraphe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Créer un bruit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avec l’IA en promptant pour obtenir une porte qui grince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. 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le bruit. Sinon utilisez celui dans le dossier.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Régler la chronologie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pour faire apparaitre le texte “Y’a pas eu comme un bruit ?”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après que le son a été joué.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 le fantôme en dehors de la diapositive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et créez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une trajectoire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qui va l’amener sur la diapositive.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On modifie le déclencheur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pour que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l’animation se lance au clic sur le bouton 1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Créer un bruit de fantôme avec l’IA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– Insérez le son –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Lire ce son quand le fantôme entre sur la diapositive.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Le clic sur le fantôme pointe sur la diapositive suivante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qui est une diapositive de question notée.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On copie/colle le calque du sac à dos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et on reproduit la zone de clic pour afficher le calque.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2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Commentaires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Insérez l’image de fond – Insérez Le personnage et la zone de clic pour afficher le sac à dos - Copier/Coller le calque de SacDos.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Paramétrer le Quiz de la façon suivante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Retours par réponse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Lecture aléatoire : aucun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Score par réponse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- 1 tentative 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•Mettre en forme les propositions selon le thème.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•Aller dans Affichage “formulaire” pour faire les réglages des propositions, des retours et des points.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•Afficher les masques de retours pour configurer les masques pour tout le module (à faire avec moi)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•Vérifier les états des propositions.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•Créer un bouton “Valider” pour valider l’interaction. (Faire le déclencheur)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•Configurez les boutons “continuer” des calques pour que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oLes mauvaises réponses envoient sur le sommaire </a:t>
            </a: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avec la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variable Etape 1 qu’il faut ajuster à la valeur « Vrai ».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oLa bonne réponse pointe sur la diapositive suivante.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On copie/colle le calque de sac à dos + zone de clic + déclencheur pour ouvrir le sac.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4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5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6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Commentaires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Mettez les textes de feedbacks pour chaque calque.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Les boutons continuer des mauvaises réponses envoient vers le Sommaire avec la variable Etape1 à VRAI.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Le bouton continuer de la bonne réponse envoie vers la diapositive suivante.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6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7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8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Insérez le fond – les formes – le bouton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• Le clic sur le bouton masque la forme “Je me suis assoupi sur le fauteuil et j’ai été réveillé par la porte qui a claquée. J’ai sursauté et suis allé me cacher.” ainsi que le bouton lui-même.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• Le clic sur le bouton change l’état de la forme “Explorer la pièce pour trouver les clés du fantôme.” de l’état initial [Masqué] à l’état [Normal].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Mettre une zone de clic sur le coussin. Le clic sur cette zone affiche le calque “ZoneClic1”.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On copie colle le calque sacDos et on remet la zone de clic + déclencheur pour afficher le calque.</a:t>
            </a:r>
            <a:endParaRPr/>
          </a:p>
        </p:txBody>
      </p:sp>
      <p:sp>
        <p:nvSpPr>
          <p:cNvPr id="209" name="Google Shape;209;p18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0F4761"/>
                </a:solidFill>
                <a:latin typeface="Calibri"/>
                <a:ea typeface="Calibri"/>
                <a:cs typeface="Calibri"/>
                <a:sym typeface="Calibri"/>
              </a:rPr>
              <a:t>Réglage projet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Taille du projet 1280*720 – Polices Juicy ITC – Lecteur avec ou sans (libre choix)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Palette couleurs à créer : #151515 - #FFFFFF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Storyview – </a:t>
            </a:r>
            <a:r>
              <a:rPr b="1" lang="fr-FR" sz="1800">
                <a:latin typeface="Calibri"/>
                <a:ea typeface="Calibri"/>
                <a:cs typeface="Calibri"/>
                <a:sym typeface="Calibri"/>
              </a:rPr>
              <a:t>Créer</a:t>
            </a: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 5 scènes :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Scène de démarrage : Introduction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Scène 2 : PorteGauche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Scène 3 : PorteDroite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Scène 4 : PorteCentre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Scène 5 : Resultats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08032" lvl="0" marL="371532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371532" lvl="0" marL="37153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l’image de fond.</a:t>
            </a:r>
            <a:endParaRPr/>
          </a:p>
          <a:p>
            <a:pPr indent="-371532" lvl="0" marL="37153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la musique.</a:t>
            </a:r>
            <a:endParaRPr/>
          </a:p>
          <a:p>
            <a:pPr indent="-371532" lvl="0" marL="37153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Animer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l’image avec une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accentuation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secousses.</a:t>
            </a:r>
            <a:endParaRPr/>
          </a:p>
          <a:p>
            <a:pPr indent="-371532" lvl="0" marL="37153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Boucler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l’animation sur elle-même pour obtenir un effet d’animation continue.</a:t>
            </a:r>
            <a:endParaRPr/>
          </a:p>
          <a:p>
            <a:pPr indent="-371532" lvl="0" marL="37153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Ajouter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les zones de textes.</a:t>
            </a:r>
            <a:endParaRPr/>
          </a:p>
          <a:p>
            <a:pPr indent="-371532" lvl="0" marL="37153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Ajouter un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bouton “Continuer”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qui pointe sur la diapositive suivante. </a:t>
            </a:r>
            <a:endParaRPr/>
          </a:p>
          <a:p>
            <a:pPr indent="-371532" lvl="0" marL="37153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Enregistrez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le bouton comme “bouton par défaut” ( clic droit sur le bouton sélectionné)</a:t>
            </a:r>
            <a:endParaRPr/>
          </a:p>
          <a:p>
            <a:pPr indent="0" lvl="0" marL="0" rtl="0" algn="l">
              <a:spcBef>
                <a:spcPts val="867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0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Insérez l’image de fond + zone de texte “Bravo ! Vous avez retrouvé les clés du fantôme ! 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Insérez Zone de texte “Vous gagnez le badge “Reformulation” !” – état initial [Masqué]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Insérez l’image des clés – faire une trajectoire vers le fantôme + Animation entrée “agrandir” et animation sortie “rétrécir”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Insérez badge “Reformulation” – faire une trajectoire vers le sac + Animation entrée “agrandir” et animation sortie “rétrécir”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Insérez bouton “Donner les clés” – état initial [Normal]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• Insérez bouton “Continuer” – état initial [Masqué]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Fonctionnement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Clic sur “donner les clés” déplace les clés vers le fantôme et masque le bouton “donner les clés”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La fin de l’animation de la trajectoire des clés masque les clés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La fin de l’animation de sortie des clés change l’état du texte “Vous gagnez le badge “Reformulation”  à l’état [Normal], et change l’état du badge à [Normal]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le clic sur le bouton “continuer” déplace le badge vers le sac.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La fin de l’animation de déplacement, masque le badge.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La fin de l’animation de sortie du badge envoie sur la diapositive sommaire.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On est à la fin de notre étape, il faut passer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la variable Etape1 à vrai.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Pour cela, on va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ajuster cette variable à VRAI quand l’animation de sortie du badge est terminée.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Mais aussi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Ajuster la variable “Reformulation”à VRAI</a:t>
            </a: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 qui va nous permettre l’affichage du badge dans le calque SacDos.</a:t>
            </a:r>
            <a:endParaRPr/>
          </a:p>
        </p:txBody>
      </p:sp>
      <p:sp>
        <p:nvSpPr>
          <p:cNvPr id="222" name="Google Shape;222;p20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1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2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Insérez le décor.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Créer les formes et les animations puis caler leur apparition dans la chronologie en laissant 5 secondes de lecture pour chaque forme.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Insérez le livre – état initial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[Désactivé].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Créer un son de rire de sorcière avec l’IA et insérez le. Il sera joué au début de la diapositive.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Changer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l’état du livre à [NORMAL] </a:t>
            </a: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quand la chronologie atteint le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point de repère 1</a:t>
            </a: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. Mettre un point de repère dans la chronologie après la dernière forme (touche C )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Copie/Colle le calque SACDOS + Zone de clic + déclencheur.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Quand on clique sur le carnet on va à la diapositive suivante qui est une activité de questions Format Libre de type Glisser-Déposer.</a:t>
            </a:r>
            <a:endParaRPr/>
          </a:p>
        </p:txBody>
      </p:sp>
      <p:sp>
        <p:nvSpPr>
          <p:cNvPr id="235" name="Google Shape;235;p22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3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4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(Glisser-Déposer, 10 points, nombre illimité de tentatives autorisées)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On est sur une activité de glisser déposer.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Construisez la diapositive avec tous les éléments et nommer les correctement dans la chronologie.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Le chaudron est la Zone de Dépôt – Les fioles sur l’étagère sont les éléments déplaçables.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Aller dans l’affichage formulaire et identifier toutes les fioles de l’étagère en éléments déplaçables et affecter à seulement 3 d’entre elles la zone de dépôt qui est le chaudron.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Créer avec l’IA un son d’un objet qui tombe dans un liquide – Faites 6 déclencheurs qui lisent le son quand les objets sont déposés dans la zone de dépôt.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Régler l’activité avec un nombre de tentatives illimités et régler les calques – Les boutons continuer vont à la diapositive suivante sauf pour le calque réessayer.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Créer un bouton “valider” pour valider l’interaction “glisser déposer” ou utilisez celui du lecteur si vous utilisez le lecteur.</a:t>
            </a:r>
            <a:endParaRPr/>
          </a:p>
          <a:p>
            <a:pPr indent="-1079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-107950" lvl="0" marL="1714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4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5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Capture d’écran de l’affichage formulaire</a:t>
            </a:r>
            <a:endParaRPr/>
          </a:p>
        </p:txBody>
      </p:sp>
      <p:sp>
        <p:nvSpPr>
          <p:cNvPr id="261" name="Google Shape;261;p26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7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8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Les boutons continuer des calques envoient vers la diapositive suivante.</a:t>
            </a:r>
            <a:endParaRPr/>
          </a:p>
        </p:txBody>
      </p:sp>
      <p:sp>
        <p:nvSpPr>
          <p:cNvPr id="274" name="Google Shape;274;p28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9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9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0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Insérer le cadre.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Insérer le badge avec animation entrée “agrandir” et animation sortie “rétrécir” – Une trajectoire vers le sac.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On déplace le badge quand on clique sur “continuer” – On masque le badge à la fin de la trajectoire – On ajuste la variable “Etape2” à Vrai quand l’animation de sortie est terminée – On ajuste la variable “’Precision” à VRAI également.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On va à la diapositive Sommaire quand l’animation de sortie est terminée.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Copie/Colle le calque SacDos + Zone de clic + Déclencheur.</a:t>
            </a:r>
            <a:endParaRPr/>
          </a:p>
        </p:txBody>
      </p:sp>
      <p:sp>
        <p:nvSpPr>
          <p:cNvPr id="289" name="Google Shape;289;p30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31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2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Insérez les éléments.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Faire une animation oscillations en boucle sur Frankie toutes les 2 secondes.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Indice : utilisez un rectangle comme timer.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On va à la diapositive suivante en cliquant sur Frankie.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Copie/colle le calque SacDos + Déclencheur + Zone de clic</a:t>
            </a:r>
            <a:endParaRPr/>
          </a:p>
        </p:txBody>
      </p:sp>
      <p:sp>
        <p:nvSpPr>
          <p:cNvPr id="302" name="Google Shape;302;p32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Retours si la réponse est correcte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Il est nécessaire de faire preuve d’empathie mais aussi d’être ferme sur les limites que vous vous êtes fixées ou qui vous ont été fixées.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Retours si la réponse est incorrecte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Si la requête n’entre pas dans les limites que l’on vous a données, il ne faut pas braquer votre interlocuteur par une attitude négative ou agressive.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Commentaires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Diapositive de type Question Notée : Vrai/Faux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Faites les réglages dans la partie “affichage formulaire” – Faites les réglages des couleurs.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Faites les réglages des calques de réponses.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Les boutons continuer des feedbacks envoient à la dispositive suivante.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35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36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Valeurs numériques acceptées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Égal à	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Retours si la réponse est correcte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C'est correct !  Il fallait glisser 3 potions.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Retours si la réponse est incorrecte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Il fallait glisser 3 potions 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Les boutons continuer des feedbacks envoient vers la diapositive suivante.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Commentaires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Insertion du décor (attention c’est celui de la scéne de la sorcière)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Cette diapositive est de type Question Notée – Numérique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- Faites les réglages dans l”affichage formulaire</a:t>
            </a:r>
            <a:endParaRPr/>
          </a:p>
        </p:txBody>
      </p:sp>
      <p:sp>
        <p:nvSpPr>
          <p:cNvPr id="328" name="Google Shape;328;p36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37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8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Pour la 5.1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Choisir « insérer une vidéo web » :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https://youtu.be/ZE-98NR0vYY?si=jLcpcjqqg_xrbEcJ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Intégrer la vidéo au format “Video Web” en copiant le code Iframe.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Le bouton “continuer” va à la diapositive suivante.</a:t>
            </a:r>
            <a:endParaRPr/>
          </a:p>
          <a:p>
            <a:pPr indent="-107950" lvl="0" marL="1714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lang="fr-FR" sz="1000">
                <a:latin typeface="Calibri"/>
                <a:ea typeface="Calibri"/>
                <a:cs typeface="Calibri"/>
                <a:sym typeface="Calibri"/>
              </a:rPr>
              <a:t>Pour la 5.2 :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Intégrer une vidéo de la content library en cherchant le mot clé “Congratulations”.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Mettre la barre des contrôles vidéos.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Le bouton “continuer” va à la diapositive suivante.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La prochaine diapositive est une diapositive de résultat.</a:t>
            </a:r>
            <a:endParaRPr/>
          </a:p>
          <a:p>
            <a:pPr indent="-107950" lvl="0" marL="1714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8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9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9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l’image de fond et la musique d’ambiance.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le personnage.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la 1ere forme </a:t>
            </a:r>
            <a:r>
              <a:rPr b="1" i="1" lang="fr-FR" sz="1000">
                <a:latin typeface="Calibri"/>
                <a:ea typeface="Calibri"/>
                <a:cs typeface="Calibri"/>
                <a:sym typeface="Calibri"/>
              </a:rPr>
              <a:t>“Parti en randonnée, vous voici égaré près d’un lac. La nuit commence à tomber.”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Donnez-lui l’aspect souhaité et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une animation “estomper”.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Définir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cette forme comme forme par défaut.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la 2nde forme </a:t>
            </a:r>
            <a:r>
              <a:rPr b="1" i="1" lang="fr-FR" sz="1000">
                <a:latin typeface="Calibri"/>
                <a:ea typeface="Calibri"/>
                <a:cs typeface="Calibri"/>
                <a:sym typeface="Calibri"/>
              </a:rPr>
              <a:t>“Et évidemment, pas de réseau dans cet endroit.”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Paramétrez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l’état initial à “[Masqué]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l’image du téléphone, état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initial [Masqué]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la 3ème forme </a:t>
            </a:r>
            <a:r>
              <a:rPr b="1" i="1" lang="fr-FR" sz="1000">
                <a:latin typeface="Calibri"/>
                <a:ea typeface="Calibri"/>
                <a:cs typeface="Calibri"/>
                <a:sym typeface="Calibri"/>
              </a:rPr>
              <a:t>“Il semblerait que votre seule solution soit ce chateau au milieu du lac. Il y a de la lumière.”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Paramétrez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l’état initial à [Masqué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].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Donnez une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animation d’entrée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“estomper”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aux deux formes.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un premier “Bouton” qui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change l’état de la forme 2 à Normal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sur le clic ainsi que le bouton 2.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La forme 1 et le bouton 1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passent à l’état [masqué] au clic sur le bouton 1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 un 2nd bouton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qui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change l’état de la 3ème forme et du bouton 3 à l’état [normal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] et qui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masque la forme 2, l’image du téléphone et le bouton 2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à [Masqué]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un bouton 3 qui passe à la diapositive suivante.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400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40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Résultats pour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2.2 Choisir une réponse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3.2 Glisser-Déposer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4.2 J’ai besoin d’un nouveau bras. Vous me donnez le vôtre 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4.3 Dans la scéne avec la sorcière, combien de potions fallait-il mettre dans le chaudron 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Propriétés des diapositives de résultats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Score à atteindre pour réussir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80 %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-FR" sz="1800">
                <a:latin typeface="Calibri"/>
                <a:ea typeface="Calibri"/>
                <a:cs typeface="Calibri"/>
                <a:sym typeface="Calibri"/>
              </a:rPr>
              <a:t>Commentaires 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Insérez le décor.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Faites les réglages du quiz en sélectionnant 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Evaluation finale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Sélectionnez toutes les questions du quiz.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0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41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l’image de fond et la musique d’ambiance.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une forme </a:t>
            </a:r>
            <a:r>
              <a:rPr b="1" i="1" lang="fr-FR" sz="1000">
                <a:latin typeface="Calibri"/>
                <a:ea typeface="Calibri"/>
                <a:cs typeface="Calibri"/>
                <a:sym typeface="Calibri"/>
              </a:rPr>
              <a:t>“Vous voici dans le chateau. Plutôt vieillot et pas très entretenu si l’on en croit les quelques toiles d’araignées …”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– Etat initial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[Normal]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– Animation Estomper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une 2nde forme </a:t>
            </a:r>
            <a:r>
              <a:rPr b="1" i="1" lang="fr-FR" sz="1000">
                <a:latin typeface="Calibri"/>
                <a:ea typeface="Calibri"/>
                <a:cs typeface="Calibri"/>
                <a:sym typeface="Calibri"/>
              </a:rPr>
              <a:t>“L’ambiance n’est pas très rassurante … Par où souhaitez-vous aller ? Vous avez 3 portes. 1  porte sur votre droite, 1 sur votre gauche et une en haut de l’escalier ?”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Etat initial [Masqué]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Insérez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3 boutons vers les endroits des accès donnés comme choix.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Le bouton placé à gauche pointe sur la scène “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PorteGauche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” quand l’utilisateur clique.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Le bouton placé à droite pointe sur la scène “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PorteDroite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” quand l’utilisateur clique.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Le bouton placé au centre pointe sur la scène “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Résultat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” quand l’utilisateur clique.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L’objectif est de donner accès aux portes droite et gauche qui seront l’étape 1 et l’étape 2 de notre module. La porte du haut reste fermée tant que les 2 autres portes n’ont pas été terminées.</a:t>
            </a:r>
            <a:r>
              <a:rPr lang="fr-F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Pour cela :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Créer 2 variables booléennes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: [Etape 1] et [Etape2] une valeur par défaut à “FAUX”. Ces variables seront positionnées à “VRAI” quand les activités de chaque partie seront terminées. </a:t>
            </a:r>
            <a:r>
              <a:rPr b="1" i="1" lang="fr-FR" sz="1000">
                <a:latin typeface="Calibri"/>
                <a:ea typeface="Calibri"/>
                <a:cs typeface="Calibri"/>
                <a:sym typeface="Calibri"/>
              </a:rPr>
              <a:t>Voir la partie variable dans le document.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Ces variables vont permettre de contrôler le module.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Comportements particuliers :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La forme 2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doit se masquer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quand la chronologie de cette diapositive commence si la variable Etape1 ou la variable Etape2 est VRAI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Quand l’apprenant a fini une étape, on revient sur cette diapo qui sert de sommaire., il faut que l’on contrôle les éléments affichés quand on revient dessus.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Le bouton du centre passe à NORMAL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quand la chronologie commence de cette diapositive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 si les 2 variables Etapes sont à VRAI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. Ce qui indique bien que les étapes doivent être terminées pour passer à la partie Résultats.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Tips: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On va tricher un peu sur cette diapositive.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Créer un carré en dehors de la diapositive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avec une trajectoire à 2 secondes. On va déplacer ce carré sur cette trajectoire au clic sur le Bouton 1.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A la fin de l’animation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, on va passer les boutons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des Etapes à l’état Normal,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sauf le bouton du centre qui </a:t>
            </a: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passera à l’état [Désactivé]</a:t>
            </a: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 pour empêcher le clic.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Créer un calque “SacDos” – avec une forme et les 2 badges à l’état initial “Masqué” qui passent à l’état “Normal” si leurs variables associées sont à “VRAI”.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On insère l’image détourée du sac à dos sur laquelle il faut créér un bouton pour fermer le calque et on met une consigne texte. Vous pouvez grouper l’ensemble.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On ferme ce calque en cliquant sur le groupe ou sur l’image de fermeture.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Le calque SacDos s’affiche quand on clique sur la zone de clic que vous mettrez sur le sac à dos sur la diapositive de base.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b="1" lang="fr-FR" sz="1000">
                <a:latin typeface="Calibri"/>
                <a:ea typeface="Calibri"/>
                <a:cs typeface="Calibri"/>
                <a:sym typeface="Calibri"/>
              </a:rPr>
              <a:t>Créer 2 variables de type booléen : REFORMULATION et PRECISION valeur par défaut FAUX – Ces variables permettront d’afficher le badge dans le sac à dos quand ils auront été obtenus. (Voir la partie variable dans le document)</a:t>
            </a:r>
            <a:endParaRPr/>
          </a:p>
        </p:txBody>
      </p:sp>
      <p:sp>
        <p:nvSpPr>
          <p:cNvPr id="142" name="Google Shape;142;p8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482600" y="4925407"/>
            <a:ext cx="6140450" cy="4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/>
          <p:nvPr>
            <p:ph type="ctrTitle"/>
          </p:nvPr>
        </p:nvSpPr>
        <p:spPr>
          <a:xfrm>
            <a:off x="762000" y="1524000"/>
            <a:ext cx="10668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" type="subTitle"/>
          </p:nvPr>
        </p:nvSpPr>
        <p:spPr>
          <a:xfrm>
            <a:off x="762000" y="4571999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43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3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2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" type="body"/>
          </p:nvPr>
        </p:nvSpPr>
        <p:spPr>
          <a:xfrm rot="5400000">
            <a:off x="4186959" y="-1138958"/>
            <a:ext cx="3818083" cy="10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2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2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/>
          <p:nvPr>
            <p:ph type="title"/>
          </p:nvPr>
        </p:nvSpPr>
        <p:spPr>
          <a:xfrm rot="5400000">
            <a:off x="7619997" y="2286000"/>
            <a:ext cx="5334001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3"/>
          <p:cNvSpPr txBox="1"/>
          <p:nvPr>
            <p:ph idx="1" type="body"/>
          </p:nvPr>
        </p:nvSpPr>
        <p:spPr>
          <a:xfrm rot="5400000">
            <a:off x="1905000" y="-381000"/>
            <a:ext cx="5334001" cy="761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53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3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3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4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idx="1" type="body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4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5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5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6"/>
          <p:cNvSpPr txBox="1"/>
          <p:nvPr>
            <p:ph type="title"/>
          </p:nvPr>
        </p:nvSpPr>
        <p:spPr>
          <a:xfrm>
            <a:off x="762000" y="1524000"/>
            <a:ext cx="10668000" cy="3038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6"/>
          <p:cNvSpPr txBox="1"/>
          <p:nvPr>
            <p:ph idx="1" type="body"/>
          </p:nvPr>
        </p:nvSpPr>
        <p:spPr>
          <a:xfrm>
            <a:off x="762000" y="4589463"/>
            <a:ext cx="10668000" cy="1506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46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762000" y="2285999"/>
            <a:ext cx="5151119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idx="2" type="body"/>
          </p:nvPr>
        </p:nvSpPr>
        <p:spPr>
          <a:xfrm>
            <a:off x="6278879" y="2285999"/>
            <a:ext cx="5151121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7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7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8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8"/>
          <p:cNvSpPr txBox="1"/>
          <p:nvPr>
            <p:ph idx="1" type="body"/>
          </p:nvPr>
        </p:nvSpPr>
        <p:spPr>
          <a:xfrm>
            <a:off x="762000" y="2285999"/>
            <a:ext cx="5151119" cy="7619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8"/>
          <p:cNvSpPr txBox="1"/>
          <p:nvPr>
            <p:ph idx="2" type="body"/>
          </p:nvPr>
        </p:nvSpPr>
        <p:spPr>
          <a:xfrm>
            <a:off x="762000" y="3048000"/>
            <a:ext cx="5151119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3" type="body"/>
          </p:nvPr>
        </p:nvSpPr>
        <p:spPr>
          <a:xfrm>
            <a:off x="6278878" y="2286000"/>
            <a:ext cx="5151122" cy="7619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48"/>
          <p:cNvSpPr txBox="1"/>
          <p:nvPr>
            <p:ph idx="4" type="body"/>
          </p:nvPr>
        </p:nvSpPr>
        <p:spPr>
          <a:xfrm>
            <a:off x="6278878" y="3048000"/>
            <a:ext cx="515112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9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/>
          <p:nvPr>
            <p:ph type="title"/>
          </p:nvPr>
        </p:nvSpPr>
        <p:spPr>
          <a:xfrm>
            <a:off x="762000" y="761998"/>
            <a:ext cx="3810000" cy="1524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" type="body"/>
          </p:nvPr>
        </p:nvSpPr>
        <p:spPr>
          <a:xfrm>
            <a:off x="5334000" y="762001"/>
            <a:ext cx="6096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50"/>
          <p:cNvSpPr txBox="1"/>
          <p:nvPr>
            <p:ph idx="2" type="body"/>
          </p:nvPr>
        </p:nvSpPr>
        <p:spPr>
          <a:xfrm>
            <a:off x="762000" y="2286000"/>
            <a:ext cx="3810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0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0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type="title"/>
          </p:nvPr>
        </p:nvSpPr>
        <p:spPr>
          <a:xfrm>
            <a:off x="762001" y="762000"/>
            <a:ext cx="38099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/>
          <p:nvPr>
            <p:ph idx="2" type="pic"/>
          </p:nvPr>
        </p:nvSpPr>
        <p:spPr>
          <a:xfrm>
            <a:off x="5334000" y="762001"/>
            <a:ext cx="6021388" cy="533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51"/>
          <p:cNvSpPr txBox="1"/>
          <p:nvPr>
            <p:ph idx="1" type="body"/>
          </p:nvPr>
        </p:nvSpPr>
        <p:spPr>
          <a:xfrm>
            <a:off x="762001" y="2286000"/>
            <a:ext cx="3809999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51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1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1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/>
          <p:nvPr/>
        </p:nvSpPr>
        <p:spPr>
          <a:xfrm>
            <a:off x="8157843" y="6244836"/>
            <a:ext cx="4034156" cy="613164"/>
          </a:xfrm>
          <a:custGeom>
            <a:rect b="b" l="l" r="r" t="t"/>
            <a:pathLst>
              <a:path extrusionOk="0" h="613164" w="4034156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nir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1;p42"/>
          <p:cNvSpPr/>
          <p:nvPr/>
        </p:nvSpPr>
        <p:spPr>
          <a:xfrm>
            <a:off x="1" y="688126"/>
            <a:ext cx="448491" cy="1634252"/>
          </a:xfrm>
          <a:custGeom>
            <a:rect b="b" l="l" r="r" t="t"/>
            <a:pathLst>
              <a:path extrusionOk="0" h="1634252" w="448491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12;p42"/>
          <p:cNvSpPr/>
          <p:nvPr/>
        </p:nvSpPr>
        <p:spPr>
          <a:xfrm>
            <a:off x="7309459" y="6144069"/>
            <a:ext cx="4418271" cy="718159"/>
          </a:xfrm>
          <a:custGeom>
            <a:rect b="b" l="l" r="r" t="t"/>
            <a:pathLst>
              <a:path extrusionOk="0" h="718159" w="4418271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13;p42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42"/>
          <p:cNvSpPr txBox="1"/>
          <p:nvPr>
            <p:ph idx="1" type="body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5" name="Google Shape;15;p42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" name="Google Shape;16;p42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" name="Google Shape;17;p42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jpg"/><Relationship Id="rId4" Type="http://schemas.openxmlformats.org/officeDocument/2006/relationships/image" Target="../media/image16.jpg"/><Relationship Id="rId5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jpg"/><Relationship Id="rId4" Type="http://schemas.openxmlformats.org/officeDocument/2006/relationships/image" Target="../media/image23.jpg"/><Relationship Id="rId5" Type="http://schemas.openxmlformats.org/officeDocument/2006/relationships/image" Target="../media/image2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8157843" y="6244836"/>
            <a:ext cx="4034156" cy="613164"/>
          </a:xfrm>
          <a:custGeom>
            <a:rect b="b" l="l" r="r" t="t"/>
            <a:pathLst>
              <a:path extrusionOk="0" h="613164" w="4034156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nir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" y="688126"/>
            <a:ext cx="448491" cy="1634252"/>
          </a:xfrm>
          <a:custGeom>
            <a:rect b="b" l="l" r="r" t="t"/>
            <a:pathLst>
              <a:path extrusionOk="0" h="1634252" w="448491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7309459" y="6144069"/>
            <a:ext cx="4418271" cy="718159"/>
          </a:xfrm>
          <a:custGeom>
            <a:rect b="b" l="l" r="r" t="t"/>
            <a:pathLst>
              <a:path extrusionOk="0" h="718159" w="4418271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rrière-plan abstrait triangulaire"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30426"/>
          <a:stretch/>
        </p:blipFill>
        <p:spPr>
          <a:xfrm>
            <a:off x="-1" y="4"/>
            <a:ext cx="12191999" cy="5662047"/>
          </a:xfrm>
          <a:custGeom>
            <a:rect b="b" l="l" r="r" t="t"/>
            <a:pathLst>
              <a:path extrusionOk="0" h="5662047" w="12191999">
                <a:moveTo>
                  <a:pt x="0" y="0"/>
                </a:moveTo>
                <a:lnTo>
                  <a:pt x="12191999" y="0"/>
                </a:lnTo>
                <a:lnTo>
                  <a:pt x="12191999" y="4441031"/>
                </a:lnTo>
                <a:lnTo>
                  <a:pt x="12122115" y="4466440"/>
                </a:lnTo>
                <a:cubicBezTo>
                  <a:pt x="11885683" y="4549571"/>
                  <a:pt x="11665281" y="4618943"/>
                  <a:pt x="11470288" y="4676343"/>
                </a:cubicBezTo>
                <a:cubicBezTo>
                  <a:pt x="9682688" y="5202609"/>
                  <a:pt x="7863685" y="5582544"/>
                  <a:pt x="6034815" y="5632196"/>
                </a:cubicBezTo>
                <a:cubicBezTo>
                  <a:pt x="4947994" y="5663166"/>
                  <a:pt x="3973571" y="5696346"/>
                  <a:pt x="3024777" y="5584524"/>
                </a:cubicBezTo>
                <a:cubicBezTo>
                  <a:pt x="2087147" y="5474254"/>
                  <a:pt x="1174496" y="5221993"/>
                  <a:pt x="202744" y="4684612"/>
                </a:cubicBezTo>
                <a:lnTo>
                  <a:pt x="0" y="456842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 rot="6031194">
            <a:off x="4473133" y="-1389819"/>
            <a:ext cx="3127410" cy="11940022"/>
          </a:xfrm>
          <a:custGeom>
            <a:rect b="b" l="l" r="r" t="t"/>
            <a:pathLst>
              <a:path extrusionOk="0" h="11940022" w="3127410">
                <a:moveTo>
                  <a:pt x="0" y="0"/>
                </a:moveTo>
                <a:lnTo>
                  <a:pt x="177131" y="174758"/>
                </a:lnTo>
                <a:cubicBezTo>
                  <a:pt x="708039" y="712956"/>
                  <a:pt x="1171884" y="1271588"/>
                  <a:pt x="1550212" y="1835924"/>
                </a:cubicBezTo>
                <a:cubicBezTo>
                  <a:pt x="3066625" y="4096119"/>
                  <a:pt x="3368088" y="6931448"/>
                  <a:pt x="2964630" y="9600621"/>
                </a:cubicBezTo>
                <a:cubicBezTo>
                  <a:pt x="2896028" y="10053421"/>
                  <a:pt x="2765824" y="10735195"/>
                  <a:pt x="2573461" y="11551202"/>
                </a:cubicBezTo>
                <a:lnTo>
                  <a:pt x="2479342" y="11940022"/>
                </a:lnTo>
              </a:path>
            </a:pathLst>
          </a:custGeom>
          <a:noFill/>
          <a:ln cap="flat" cmpd="sng" w="19050">
            <a:solidFill>
              <a:srgbClr val="F07F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2218366" y="2831027"/>
            <a:ext cx="78865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Exercice STORYLINE pour LE BAHUT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8228331" y="6133816"/>
            <a:ext cx="37315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Animé par Sylvain Sensenbrenner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Mise en ambiance – Calque DejaFait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489" y="1048271"/>
            <a:ext cx="9913021" cy="560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PorteGauche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 Intro_Etape2</a:t>
            </a:r>
            <a:endParaRPr/>
          </a:p>
        </p:txBody>
      </p:sp>
      <p:pic>
        <p:nvPicPr>
          <p:cNvPr id="171" name="Google Shape;1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019" y="1285103"/>
            <a:ext cx="10465962" cy="469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PorteGauche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Choisir une réponse</a:t>
            </a:r>
            <a:endParaRPr/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652" y="1030130"/>
            <a:ext cx="9704695" cy="5556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PorteGauche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Choisir une réponse – Calques par réponses</a:t>
            </a:r>
            <a:endParaRPr/>
          </a:p>
        </p:txBody>
      </p:sp>
      <p:pic>
        <p:nvPicPr>
          <p:cNvPr id="197" name="Google Shape;1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899990"/>
            <a:ext cx="5486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0" y="899990"/>
            <a:ext cx="5486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5592" y="3615896"/>
            <a:ext cx="54864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PorteGauche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2.3 Bonne réponse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934" y="899990"/>
            <a:ext cx="9384131" cy="528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affiche, capture d’écran, plein air&#10;&#10;Description générée automatiquement"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37392"/>
            <a:ext cx="11277600" cy="563488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 Ecran de lancement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PorteGauche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2.3 Bonne réponse – Calque ZONECLIC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391" y="1179033"/>
            <a:ext cx="9877216" cy="560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PorteDroite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 Intro_PorteDroite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985" y="899990"/>
            <a:ext cx="10018029" cy="5661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PorteDroite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 Glisser-Déposer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257" y="1172407"/>
            <a:ext cx="9633485" cy="5475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PorteDroite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 Glisser-Déposer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213" y="899990"/>
            <a:ext cx="8779574" cy="546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PorteDroite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 Glisser-Déposer – Calques des feedbacks</a:t>
            </a:r>
            <a:endParaRPr/>
          </a:p>
        </p:txBody>
      </p:sp>
      <p:pic>
        <p:nvPicPr>
          <p:cNvPr id="277" name="Google Shape;2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81615"/>
            <a:ext cx="5486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2" y="1181615"/>
            <a:ext cx="5486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801" y="3703938"/>
            <a:ext cx="54864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PorteDroite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3.3 Fin de partie2</a:t>
            </a:r>
            <a:endParaRPr/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850" y="1025610"/>
            <a:ext cx="9910300" cy="5597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PorteCentre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 Intro_PorteCentre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78" y="1056378"/>
            <a:ext cx="10503243" cy="52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PorteCentre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 Question Vrai/faux</a:t>
            </a:r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326" y="988541"/>
            <a:ext cx="9881348" cy="5620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PorteCentre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 Question SaisieNumérique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770" y="1139959"/>
            <a:ext cx="9630460" cy="544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Résultats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5.1 Vidéo Embarquée + 5.2 Vidéo insérée</a:t>
            </a:r>
            <a:endParaRPr/>
          </a:p>
        </p:txBody>
      </p:sp>
      <p:pic>
        <p:nvPicPr>
          <p:cNvPr id="344" name="Google Shape;3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84804"/>
            <a:ext cx="5486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4346" y="1978626"/>
            <a:ext cx="54864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Mise en ambiance</a:t>
            </a:r>
            <a:endParaRPr/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7111" y="987097"/>
            <a:ext cx="9117778" cy="512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Résultats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5.3 Résultats</a:t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83659"/>
            <a:ext cx="5486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3984" y="342900"/>
            <a:ext cx="5486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984" y="3626709"/>
            <a:ext cx="54864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Mise en ambiance</a:t>
            </a:r>
            <a:endParaRPr/>
          </a:p>
        </p:txBody>
      </p:sp>
      <p:pic>
        <p:nvPicPr>
          <p:cNvPr descr="Une image contenant texte, capture d’écran, dessin humoristique, escaliers&#10;&#10;Description générée automatiquement"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636" y="1026234"/>
            <a:ext cx="10476120" cy="508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/>
        </p:nvSpPr>
        <p:spPr>
          <a:xfrm>
            <a:off x="457200" y="0"/>
            <a:ext cx="6096784" cy="89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Mise en ambiance – Calque SacDos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556" y="1031819"/>
            <a:ext cx="9920888" cy="561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idx="4294967295" type="title"/>
          </p:nvPr>
        </p:nvSpPr>
        <p:spPr>
          <a:xfrm>
            <a:off x="0" y="0"/>
            <a:ext cx="12192000" cy="69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Mes notes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bble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2024-10-21T17:17:15Z</dcterms:created>
  <dc:creator>sylvain sensenbrenner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117D5348-FD6F-4A69-82A3-AA884675B26F</vt:lpwstr>
  </property>
  <property fmtid="{D5CDD505-2E9C-101B-9397-08002B2CF9AE}" pid="3" name="ArticulatePath">
    <vt:lpwstr>Présentation1</vt:lpwstr>
  </property>
</Properties>
</file>